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Barlow Condensed" panose="00000506000000000000" pitchFamily="2" charset="0"/>
      <p:regular r:id="rId15"/>
    </p:embeddedFont>
    <p:embeddedFont>
      <p:font typeface="Barlow Condensed SemiBold" panose="00000706000000000000" pitchFamily="2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Merriweather" panose="00000500000000000000" pitchFamily="2" charset="-52"/>
      <p:regular r:id="rId22"/>
    </p:embeddedFont>
    <p:embeddedFont>
      <p:font typeface="Montserrat" panose="00000500000000000000" pitchFamily="2" charset="-52"/>
      <p:regular r:id="rId23"/>
      <p:bold r:id="rId24"/>
      <p:italic r:id="rId25"/>
      <p:boldItalic r:id="rId26"/>
    </p:embeddedFont>
    <p:embeddedFont>
      <p:font typeface="Poppins" panose="00000500000000000000" pitchFamily="2" charset="0"/>
      <p:regular r:id="rId27"/>
    </p:embeddedFont>
    <p:embeddedFont>
      <p:font typeface="Trirong" panose="00000500000000000000" pitchFamily="2" charset="-34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twitter.com/SlidesManiaSM/" TargetMode="External"/><Relationship Id="rId12" Type="http://schemas.openxmlformats.org/officeDocument/2006/relationships/image" Target="../media/image5.png"/><Relationship Id="rId2" Type="http://schemas.openxmlformats.org/officeDocument/2006/relationships/hyperlink" Target="https://slidesmania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www.facebook.com/SlidesManiaSM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slidesmania.com/questions-powerpoint-google-slides/can-i-use-these-templates/" TargetMode="External"/><Relationship Id="rId9" Type="http://schemas.openxmlformats.org/officeDocument/2006/relationships/hyperlink" Target="https://www.pinterest.com/slidesmania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8025E2A-793F-4629-AA13-4F6F951945A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17732" y="1239425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17724" y="3873076"/>
            <a:ext cx="76536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9473013" y="160315"/>
            <a:ext cx="1168800" cy="116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005969" y="1489870"/>
            <a:ext cx="385500" cy="385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5400000">
            <a:off x="11029805" y="328105"/>
            <a:ext cx="15624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1647468" y="46525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rot="-1696825">
            <a:off x="-372257" y="2322300"/>
            <a:ext cx="1259426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0933609" y="1900883"/>
            <a:ext cx="1535400" cy="15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1704321" y="479819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0807566" y="5383731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9637768" y="4565127"/>
            <a:ext cx="386700" cy="537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-9778265">
            <a:off x="9738721" y="2307737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4051234">
            <a:off x="8315763" y="674657"/>
            <a:ext cx="1398494" cy="722707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 rot="10800000">
            <a:off x="9962142" y="3830849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029284" y="3638067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 rot="3553164">
            <a:off x="6478339" y="4820497"/>
            <a:ext cx="2124467" cy="2107643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3655814">
            <a:off x="7148915" y="4655664"/>
            <a:ext cx="3082279" cy="2649454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5400000">
            <a:off x="9350227" y="2772892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260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8025E2A-793F-4629-AA13-4F6F951945A2}" type="slidenum">
              <a:rPr lang="ru-RU" smtClean="0"/>
              <a:t>‹#›</a:t>
            </a:fld>
            <a:endParaRPr lang="ru-RU"/>
          </a:p>
        </p:txBody>
      </p:sp>
      <p:sp>
        <p:nvSpPr>
          <p:cNvPr id="252" name="Google Shape;252;p1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3663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REMOVE · SlidesMania">
  <p:cSld name="DO NOT REMOVE · SlidesMania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5" name="Google Shape;255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6" name="Google Shape;256;p13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13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58" name="Google Shape;258;p13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59" name="Google Shape;259;p13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3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13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13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13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sp>
        <p:nvSpPr>
          <p:cNvPr id="264" name="Google Shape;264;p1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fld id="{48025E2A-793F-4629-AA13-4F6F95194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60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415600" y="1308900"/>
            <a:ext cx="8444100" cy="378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8025E2A-793F-4629-AA13-4F6F951945A2}" type="slidenum">
              <a:rPr lang="ru-RU" smtClean="0"/>
              <a:t>‹#›</a:t>
            </a:fld>
            <a:endParaRPr lang="ru-RU"/>
          </a:p>
        </p:txBody>
      </p:sp>
      <p:sp>
        <p:nvSpPr>
          <p:cNvPr id="67" name="Google Shape;67;p4"/>
          <p:cNvSpPr/>
          <p:nvPr/>
        </p:nvSpPr>
        <p:spPr>
          <a:xfrm>
            <a:off x="9473013" y="160315"/>
            <a:ext cx="1168800" cy="116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10005969" y="1489870"/>
            <a:ext cx="385500" cy="385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"/>
          <p:cNvSpPr/>
          <p:nvPr/>
        </p:nvSpPr>
        <p:spPr>
          <a:xfrm rot="5400000">
            <a:off x="11029805" y="328105"/>
            <a:ext cx="15624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11647468" y="46525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10933609" y="1900883"/>
            <a:ext cx="1535400" cy="15354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11704321" y="4798194"/>
            <a:ext cx="303300" cy="103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10807566" y="5383731"/>
            <a:ext cx="386700" cy="7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9637768" y="4565127"/>
            <a:ext cx="386700" cy="5373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"/>
          <p:cNvSpPr/>
          <p:nvPr/>
        </p:nvSpPr>
        <p:spPr>
          <a:xfrm rot="-9778265">
            <a:off x="9738721" y="2307737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 rot="4051234">
            <a:off x="8315763" y="674657"/>
            <a:ext cx="1398494" cy="722707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/>
          <p:nvPr/>
        </p:nvSpPr>
        <p:spPr>
          <a:xfrm rot="10800000">
            <a:off x="9962142" y="3830849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11029284" y="3638067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/>
          <p:nvPr/>
        </p:nvSpPr>
        <p:spPr>
          <a:xfrm rot="3553164">
            <a:off x="6478339" y="4820497"/>
            <a:ext cx="2124467" cy="2107643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 rot="-3655814">
            <a:off x="7148915" y="4655664"/>
            <a:ext cx="3082279" cy="2649454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/>
          <p:nvPr/>
        </p:nvSpPr>
        <p:spPr>
          <a:xfrm rot="5400000">
            <a:off x="9350227" y="2772892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54571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1465413" y="299483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48025E2A-793F-4629-AA13-4F6F951945A2}" type="slidenum">
              <a:rPr lang="ru-RU" smtClean="0"/>
              <a:t>‹#›</a:t>
            </a:fld>
            <a:endParaRPr lang="ru-RU"/>
          </a:p>
        </p:txBody>
      </p:sp>
      <p:sp>
        <p:nvSpPr>
          <p:cNvPr id="90" name="Google Shape;90;p5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1697381">
            <a:off x="-374411" y="2322753"/>
            <a:ext cx="1261580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9672276" y="823096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 rot="10800000">
            <a:off x="11250430" y="5435657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 rot="-5400000">
            <a:off x="11542127" y="46560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5400000">
            <a:off x="11081572" y="42630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 rot="-5400000">
            <a:off x="9851230" y="55729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 rot="9103154">
            <a:off x="11334687" y="3594225"/>
            <a:ext cx="1281573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 rot="9500318">
            <a:off x="9393208" y="54877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 rot="-5400000">
            <a:off x="10992523" y="22061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 rot="-8137638">
            <a:off x="11249952" y="53032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5400000">
            <a:off x="11415226" y="-16762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>
            <a:off x="11626087" y="693292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 rot="3221306">
            <a:off x="10116897" y="70021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9216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2073275" y="821975"/>
            <a:ext cx="9702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2073275" y="1765239"/>
            <a:ext cx="9702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1" name="Google Shape;121;p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8025E2A-793F-4629-AA13-4F6F951945A2}" type="slidenum">
              <a:rPr lang="ru-RU" smtClean="0"/>
              <a:t>‹#›</a:t>
            </a:fld>
            <a:endParaRPr lang="ru-RU"/>
          </a:p>
        </p:txBody>
      </p:sp>
      <p:sp>
        <p:nvSpPr>
          <p:cNvPr id="122" name="Google Shape;122;p6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 rot="-1696899">
            <a:off x="-333507" y="2312502"/>
            <a:ext cx="1218220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9856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706025" y="593375"/>
            <a:ext cx="10384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body" idx="1"/>
          </p:nvPr>
        </p:nvSpPr>
        <p:spPr>
          <a:xfrm>
            <a:off x="706025" y="1536639"/>
            <a:ext cx="4874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2" name="Google Shape;142;p7"/>
          <p:cNvSpPr txBox="1">
            <a:spLocks noGrp="1"/>
          </p:cNvSpPr>
          <p:nvPr>
            <p:ph type="body" idx="2"/>
          </p:nvPr>
        </p:nvSpPr>
        <p:spPr>
          <a:xfrm>
            <a:off x="6215673" y="1536639"/>
            <a:ext cx="4874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3" name="Google Shape;143;p7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8025E2A-793F-4629-AA13-4F6F951945A2}" type="slidenum">
              <a:rPr lang="ru-RU" smtClean="0"/>
              <a:t>‹#›</a:t>
            </a:fld>
            <a:endParaRPr lang="ru-RU"/>
          </a:p>
        </p:txBody>
      </p:sp>
      <p:sp>
        <p:nvSpPr>
          <p:cNvPr id="144" name="Google Shape;144;p7"/>
          <p:cNvSpPr/>
          <p:nvPr/>
        </p:nvSpPr>
        <p:spPr>
          <a:xfrm flipH="1">
            <a:off x="11310612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 rot="-5400000" flipH="1">
            <a:off x="11602308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 rot="5400000" flipH="1">
            <a:off x="11141753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 rot="-5400000" flipH="1">
            <a:off x="9911412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 flipH="1">
            <a:off x="11132995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 rot="1697294" flipH="1">
            <a:off x="11399074" y="2310327"/>
            <a:ext cx="1209097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 rot="1299682" flipH="1">
            <a:off x="9453390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 flipH="1">
            <a:off x="4192887" y="6605121"/>
            <a:ext cx="765300" cy="76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 flipH="1">
            <a:off x="7457669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 rot="-5400000" flipH="1">
            <a:off x="11052705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 flipH="1">
            <a:off x="5044981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 flipH="1">
            <a:off x="6421376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 rot="-2662362" flipH="1">
            <a:off x="11310134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 rot="-5400000">
            <a:off x="387252" y="6013384"/>
            <a:ext cx="303300" cy="103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-9" y="573476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 rot="-7578694">
            <a:off x="590164" y="609241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 txBox="1"/>
          <p:nvPr/>
        </p:nvSpPr>
        <p:spPr>
          <a:xfrm rot="5400000" flipH="1">
            <a:off x="-677650" y="5205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9258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3" name="Google Shape;163;p8"/>
          <p:cNvSpPr txBox="1">
            <a:spLocks noGrp="1"/>
          </p:cNvSpPr>
          <p:nvPr>
            <p:ph type="body" idx="1"/>
          </p:nvPr>
        </p:nvSpPr>
        <p:spPr>
          <a:xfrm>
            <a:off x="364800" y="2532367"/>
            <a:ext cx="2147700" cy="377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4" name="Google Shape;164;p8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8025E2A-793F-4629-AA13-4F6F951945A2}" type="slidenum">
              <a:rPr lang="ru-RU" smtClean="0"/>
              <a:t>‹#›</a:t>
            </a:fld>
            <a:endParaRPr lang="ru-RU"/>
          </a:p>
        </p:txBody>
      </p:sp>
      <p:sp>
        <p:nvSpPr>
          <p:cNvPr id="165" name="Google Shape;165;p8"/>
          <p:cNvSpPr txBox="1">
            <a:spLocks noGrp="1"/>
          </p:cNvSpPr>
          <p:nvPr>
            <p:ph type="subTitle" idx="2"/>
          </p:nvPr>
        </p:nvSpPr>
        <p:spPr>
          <a:xfrm>
            <a:off x="384900" y="1618200"/>
            <a:ext cx="2147700" cy="62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6" name="Google Shape;166;p8"/>
          <p:cNvSpPr txBox="1">
            <a:spLocks noGrp="1"/>
          </p:cNvSpPr>
          <p:nvPr>
            <p:ph type="body" idx="3"/>
          </p:nvPr>
        </p:nvSpPr>
        <p:spPr>
          <a:xfrm>
            <a:off x="2693500" y="2532367"/>
            <a:ext cx="2147700" cy="377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7" name="Google Shape;167;p8"/>
          <p:cNvSpPr txBox="1">
            <a:spLocks noGrp="1"/>
          </p:cNvSpPr>
          <p:nvPr>
            <p:ph type="subTitle" idx="4"/>
          </p:nvPr>
        </p:nvSpPr>
        <p:spPr>
          <a:xfrm>
            <a:off x="2713600" y="1618200"/>
            <a:ext cx="2147700" cy="62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8" name="Google Shape;168;p8"/>
          <p:cNvSpPr txBox="1">
            <a:spLocks noGrp="1"/>
          </p:cNvSpPr>
          <p:nvPr>
            <p:ph type="body" idx="5"/>
          </p:nvPr>
        </p:nvSpPr>
        <p:spPr>
          <a:xfrm>
            <a:off x="5022200" y="2532367"/>
            <a:ext cx="2147700" cy="377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9" name="Google Shape;169;p8"/>
          <p:cNvSpPr txBox="1">
            <a:spLocks noGrp="1"/>
          </p:cNvSpPr>
          <p:nvPr>
            <p:ph type="subTitle" idx="6"/>
          </p:nvPr>
        </p:nvSpPr>
        <p:spPr>
          <a:xfrm>
            <a:off x="5042300" y="1618200"/>
            <a:ext cx="2147700" cy="62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0" name="Google Shape;170;p8"/>
          <p:cNvSpPr txBox="1">
            <a:spLocks noGrp="1"/>
          </p:cNvSpPr>
          <p:nvPr>
            <p:ph type="body" idx="7"/>
          </p:nvPr>
        </p:nvSpPr>
        <p:spPr>
          <a:xfrm>
            <a:off x="7350900" y="2532367"/>
            <a:ext cx="2147700" cy="377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1" name="Google Shape;171;p8"/>
          <p:cNvSpPr txBox="1">
            <a:spLocks noGrp="1"/>
          </p:cNvSpPr>
          <p:nvPr>
            <p:ph type="subTitle" idx="8"/>
          </p:nvPr>
        </p:nvSpPr>
        <p:spPr>
          <a:xfrm>
            <a:off x="7371000" y="1618200"/>
            <a:ext cx="2147700" cy="62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body" idx="9"/>
          </p:nvPr>
        </p:nvSpPr>
        <p:spPr>
          <a:xfrm>
            <a:off x="9679600" y="2532367"/>
            <a:ext cx="2147700" cy="377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3"/>
          </p:nvPr>
        </p:nvSpPr>
        <p:spPr>
          <a:xfrm>
            <a:off x="9699700" y="1618200"/>
            <a:ext cx="2147700" cy="62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>
            <a:off x="5605700" y="2116050"/>
            <a:ext cx="1153200" cy="115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747900" y="2323550"/>
            <a:ext cx="1534200" cy="7635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 rot="5400000">
            <a:off x="3533927" y="2020817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10283188" y="2108240"/>
            <a:ext cx="1168800" cy="116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 flipH="1">
            <a:off x="11403180" y="165828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 rot="-5400000" flipH="1">
            <a:off x="880152" y="61006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 rot="5400000" flipH="1">
            <a:off x="85497" y="545262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 rot="5400000">
            <a:off x="298352" y="-71511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 flipH="1">
            <a:off x="384888" y="62176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 rot="1696954" flipH="1">
            <a:off x="-286694" y="736773"/>
            <a:ext cx="1280232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 rot="-1299682">
            <a:off x="721636" y="-21575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 flipH="1">
            <a:off x="9556012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 flipH="1">
            <a:off x="1909748" y="6332618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 rot="-2662362" flipH="1">
            <a:off x="11402702" y="2748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 rot="-5400000" flipH="1">
            <a:off x="876600" y="1915400"/>
            <a:ext cx="1124100" cy="1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 txBox="1"/>
          <p:nvPr/>
        </p:nvSpPr>
        <p:spPr>
          <a:xfrm rot="5400000" flipH="1">
            <a:off x="-677650" y="49005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3263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2" name="Google Shape;192;p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3" name="Google Shape;193;p9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8025E2A-793F-4629-AA13-4F6F951945A2}" type="slidenum">
              <a:rPr lang="ru-RU" smtClean="0"/>
              <a:t>‹#›</a:t>
            </a:fld>
            <a:endParaRPr lang="ru-RU"/>
          </a:p>
        </p:txBody>
      </p:sp>
      <p:sp>
        <p:nvSpPr>
          <p:cNvPr id="194" name="Google Shape;194;p9"/>
          <p:cNvSpPr/>
          <p:nvPr/>
        </p:nvSpPr>
        <p:spPr>
          <a:xfrm>
            <a:off x="11704321" y="479819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0424009" y="239873"/>
            <a:ext cx="686700" cy="68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0737154" y="1021068"/>
            <a:ext cx="226500" cy="226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 rot="5400000">
            <a:off x="11338777" y="338506"/>
            <a:ext cx="918000" cy="8058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11647468" y="46525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1422901" y="6339124"/>
            <a:ext cx="403200" cy="40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 rot="5400000">
            <a:off x="11034391" y="5592731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11082694" y="6252492"/>
            <a:ext cx="290100" cy="403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 rot="-9778265">
            <a:off x="636571" y="44362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 rot="4051234">
            <a:off x="9743537" y="542365"/>
            <a:ext cx="822643" cy="4251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 rot="10800000">
            <a:off x="11396942" y="1426124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196483" y="58770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 rot="-3655444">
            <a:off x="-79025" y="-466419"/>
            <a:ext cx="1252551" cy="1051378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 txBox="1"/>
          <p:nvPr/>
        </p:nvSpPr>
        <p:spPr>
          <a:xfrm rot="5400000" flipH="1">
            <a:off x="-677650" y="53577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709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/>
          <p:nvPr/>
        </p:nvSpPr>
        <p:spPr>
          <a:xfrm rot="10800000">
            <a:off x="11020630" y="129309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 txBox="1">
            <a:spLocks noGrp="1"/>
          </p:cNvSpPr>
          <p:nvPr>
            <p:ph type="title"/>
          </p:nvPr>
        </p:nvSpPr>
        <p:spPr>
          <a:xfrm>
            <a:off x="1886854" y="576775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1" name="Google Shape;211;p10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8025E2A-793F-4629-AA13-4F6F951945A2}" type="slidenum">
              <a:rPr lang="ru-RU" smtClean="0"/>
              <a:t>‹#›</a:t>
            </a:fld>
            <a:endParaRPr lang="ru-RU"/>
          </a:p>
        </p:txBody>
      </p:sp>
      <p:sp>
        <p:nvSpPr>
          <p:cNvPr id="212" name="Google Shape;212;p10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 rot="-1697058">
            <a:off x="-251833" y="2291901"/>
            <a:ext cx="1131378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11465687" y="876127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/>
          <p:nvPr/>
        </p:nvSpPr>
        <p:spPr>
          <a:xfrm rot="10800000">
            <a:off x="11227187" y="5362857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/>
          <p:nvPr/>
        </p:nvSpPr>
        <p:spPr>
          <a:xfrm rot="-5400000">
            <a:off x="11518883" y="45832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/>
          <p:nvPr/>
        </p:nvSpPr>
        <p:spPr>
          <a:xfrm rot="5400000">
            <a:off x="11058328" y="41902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 rot="-5400000">
            <a:off x="9827987" y="55001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 rot="10800000">
            <a:off x="11049570" y="3105623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0"/>
          <p:cNvSpPr/>
          <p:nvPr/>
        </p:nvSpPr>
        <p:spPr>
          <a:xfrm rot="9102672">
            <a:off x="11318169" y="3548297"/>
            <a:ext cx="1168561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 rot="9500318">
            <a:off x="9369965" y="54149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 rot="10800000">
            <a:off x="8015919" y="6532086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 rot="-5400000">
            <a:off x="10969280" y="21333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0"/>
          <p:cNvSpPr/>
          <p:nvPr/>
        </p:nvSpPr>
        <p:spPr>
          <a:xfrm rot="-8137638">
            <a:off x="11226709" y="52304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 rot="10800000">
            <a:off x="11465669" y="11214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1987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Text Placeholders" type="blank">
  <p:cSld name="No Text Placeholder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8025E2A-793F-4629-AA13-4F6F951945A2}" type="slidenum">
              <a:rPr lang="ru-RU" smtClean="0"/>
              <a:t>‹#›</a:t>
            </a:fld>
            <a:endParaRPr lang="ru-RU"/>
          </a:p>
        </p:txBody>
      </p:sp>
      <p:sp>
        <p:nvSpPr>
          <p:cNvPr id="240" name="Google Shape;240;p11"/>
          <p:cNvSpPr/>
          <p:nvPr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1"/>
          <p:cNvSpPr/>
          <p:nvPr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1"/>
          <p:cNvSpPr/>
          <p:nvPr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"/>
          <p:cNvSpPr/>
          <p:nvPr/>
        </p:nvSpPr>
        <p:spPr>
          <a:xfrm rot="1696753" flipH="1">
            <a:off x="11476194" y="2245421"/>
            <a:ext cx="973259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"/>
          <p:cNvSpPr/>
          <p:nvPr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1"/>
          <p:cNvSpPr/>
          <p:nvPr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1"/>
          <p:cNvSpPr/>
          <p:nvPr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1"/>
          <p:cNvSpPr/>
          <p:nvPr/>
        </p:nvSpPr>
        <p:spPr>
          <a:xfrm rot="7578694" flipH="1">
            <a:off x="10103022" y="5965192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4337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683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dk2"/>
                </a:solidFill>
                <a:latin typeface="Montserrat" panose="00000500000000000000" pitchFamily="2" charset="-52"/>
                <a:ea typeface="Montserrat" panose="00000500000000000000" pitchFamily="2" charset="-52"/>
                <a:cs typeface="Montserrat" panose="00000500000000000000" pitchFamily="2" charset="-52"/>
                <a:sym typeface="Barlow Condensed SemiBold"/>
              </a:defRPr>
            </a:lvl1pPr>
            <a:lvl2pPr lvl="1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48025E2A-793F-4629-AA13-4F6F951945A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3459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anose="00000500000000000000" pitchFamily="2" charset="-52"/>
          <a:ea typeface="Montserrat" panose="00000500000000000000" pitchFamily="2" charset="-52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anose="00000500000000000000" pitchFamily="2" charset="-52"/>
          <a:ea typeface="Montserrat" panose="00000500000000000000" pitchFamily="2" charset="-52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523CAC-23B7-4144-A9EA-14487455E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8067" y="885464"/>
            <a:ext cx="7653600" cy="2736900"/>
          </a:xfrm>
        </p:spPr>
        <p:txBody>
          <a:bodyPr/>
          <a:lstStyle/>
          <a:p>
            <a:r>
              <a:rPr lang="ru-RU" sz="6000" b="1" dirty="0">
                <a:latin typeface="Montserrat" panose="00000500000000000000" pitchFamily="2" charset="-52"/>
              </a:rPr>
              <a:t>Блочные шифры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1DE491-C35C-47C0-A095-FBB857E88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8059" y="3519115"/>
            <a:ext cx="7653600" cy="1056900"/>
          </a:xfrm>
        </p:spPr>
        <p:txBody>
          <a:bodyPr/>
          <a:lstStyle/>
          <a:p>
            <a:r>
              <a:rPr lang="ru-RU" b="0" dirty="0" err="1">
                <a:latin typeface="Montserrat" panose="00000500000000000000" pitchFamily="2" charset="-52"/>
              </a:rPr>
              <a:t>Гижевская</a:t>
            </a:r>
            <a:r>
              <a:rPr lang="ru-RU" b="0" dirty="0">
                <a:latin typeface="Montserrat" panose="00000500000000000000" pitchFamily="2" charset="-52"/>
              </a:rPr>
              <a:t> В.Д.</a:t>
            </a:r>
          </a:p>
          <a:p>
            <a:r>
              <a:rPr lang="ru-RU" b="0" dirty="0">
                <a:latin typeface="Montserrat" panose="00000500000000000000" pitchFamily="2" charset="-52"/>
              </a:rPr>
              <a:t>6131-020402</a:t>
            </a:r>
            <a:r>
              <a:rPr lang="en-US" b="0" dirty="0">
                <a:latin typeface="Montserrat" panose="00000500000000000000" pitchFamily="2" charset="-52"/>
              </a:rPr>
              <a:t>D</a:t>
            </a:r>
            <a:endParaRPr lang="ru-RU" b="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08816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E03E8-8DE6-46CB-90F3-4B871641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955" y="547654"/>
            <a:ext cx="9702900" cy="1088105"/>
          </a:xfrm>
        </p:spPr>
        <p:txBody>
          <a:bodyPr/>
          <a:lstStyle/>
          <a:p>
            <a:r>
              <a:rPr lang="en-US" sz="3200" b="1" dirty="0">
                <a:latin typeface="Montserrat" panose="00000500000000000000" pitchFamily="2" charset="-52"/>
              </a:rPr>
              <a:t>Cipher Feedback (CFB) </a:t>
            </a:r>
            <a:br>
              <a:rPr lang="ru-RU" sz="3200" b="1" dirty="0">
                <a:latin typeface="Montserrat" panose="00000500000000000000" pitchFamily="2" charset="-52"/>
              </a:rPr>
            </a:br>
            <a:r>
              <a:rPr lang="ru-RU" sz="2000" dirty="0">
                <a:latin typeface="Montserrat" panose="00000500000000000000" pitchFamily="2" charset="-52"/>
              </a:rPr>
              <a:t>режим обратной связи по </a:t>
            </a:r>
            <a:r>
              <a:rPr lang="ru-RU" sz="2000" dirty="0" err="1">
                <a:latin typeface="Montserrat" panose="00000500000000000000" pitchFamily="2" charset="-52"/>
              </a:rPr>
              <a:t>шифртексту</a:t>
            </a:r>
            <a:endParaRPr lang="ru-RU" sz="2000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0017784-C58E-449E-9C5B-A8CAAF50B4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1355" y="1686559"/>
                <a:ext cx="9702900" cy="4555200"/>
              </a:xfrm>
            </p:spPr>
            <p:txBody>
              <a:bodyPr/>
              <a:lstStyle/>
              <a:p>
                <a:pPr marL="88900" indent="0">
                  <a:buNone/>
                </a:pPr>
                <a:r>
                  <a:rPr lang="ru-RU" sz="1800" dirty="0">
                    <a:latin typeface="Montserrat" panose="00000500000000000000" pitchFamily="2" charset="-52"/>
                  </a:rPr>
                  <a:t>Математическая запись: </a:t>
                </a:r>
              </a:p>
              <a:p>
                <a:pPr marL="88900" indent="0">
                  <a:buNone/>
                </a:pPr>
                <a:r>
                  <a:rPr lang="ru-RU" sz="1800" dirty="0">
                    <a:latin typeface="Montserrat" panose="00000500000000000000" pitchFamily="2" charset="-52"/>
                  </a:rPr>
                  <a:t> </a:t>
                </a:r>
              </a:p>
              <a:p>
                <a:pPr marL="88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𝐼𝑉</m:t>
                      </m:r>
                      <m:r>
                        <a:rPr lang="en-US" sz="1800" b="0" i="0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b="0" dirty="0">
                  <a:latin typeface="Montserrat" panose="00000500000000000000" pitchFamily="2" charset="-52"/>
                </a:endParaRPr>
              </a:p>
              <a:p>
                <a:pPr marL="88900" indent="0">
                  <a:buNone/>
                </a:pPr>
                <a:r>
                  <a:rPr lang="ru-RU" sz="1400" dirty="0">
                    <a:latin typeface="Montserrat" panose="00000500000000000000" pitchFamily="2" charset="-52"/>
                  </a:rPr>
                  <a:t>где </a:t>
                </a:r>
                <a:r>
                  <a:rPr lang="en-US" sz="1400" dirty="0">
                    <a:latin typeface="Montserrat" panose="00000500000000000000" pitchFamily="2" charset="-52"/>
                  </a:rPr>
                  <a:t>IV – </a:t>
                </a:r>
                <a:r>
                  <a:rPr lang="ru-RU" sz="1400" dirty="0">
                    <a:latin typeface="Montserrat" panose="00000500000000000000" pitchFamily="2" charset="-52"/>
                  </a:rPr>
                  <a:t>вектор инициализации</a:t>
                </a:r>
                <a:endParaRPr lang="en-US" sz="1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0017784-C58E-449E-9C5B-A8CAAF50B4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1355" y="1686559"/>
                <a:ext cx="9702900" cy="4555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221242D-B90B-45F8-A01F-258965BFA078}"/>
              </a:ext>
            </a:extLst>
          </p:cNvPr>
          <p:cNvSpPr txBox="1">
            <a:spLocks/>
          </p:cNvSpPr>
          <p:nvPr/>
        </p:nvSpPr>
        <p:spPr>
          <a:xfrm>
            <a:off x="11449149" y="6241759"/>
            <a:ext cx="582931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400" dirty="0">
                <a:latin typeface="Montserrat" panose="00000500000000000000" pitchFamily="2" charset="-52"/>
              </a:rPr>
              <a:t>10</a:t>
            </a:r>
            <a:endParaRPr lang="ru-RU" sz="2400" dirty="0"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25C722-ED34-4BD4-820F-4B1CBD31A5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80417" y="1837808"/>
            <a:ext cx="2644775" cy="10218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3E0DA0-B8B0-43D5-822B-9ECFBD2D07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9950" y="3297685"/>
            <a:ext cx="880411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8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E03E8-8DE6-46CB-90F3-4B871641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955" y="547654"/>
            <a:ext cx="9702900" cy="1088105"/>
          </a:xfrm>
        </p:spPr>
        <p:txBody>
          <a:bodyPr/>
          <a:lstStyle/>
          <a:p>
            <a:r>
              <a:rPr lang="en-US" sz="3200" b="1" dirty="0">
                <a:latin typeface="Montserrat" panose="00000500000000000000" pitchFamily="2" charset="-52"/>
              </a:rPr>
              <a:t>Output Feedback (OFB) </a:t>
            </a:r>
            <a:br>
              <a:rPr lang="ru-RU" sz="3200" b="1" dirty="0">
                <a:latin typeface="Montserrat" panose="00000500000000000000" pitchFamily="2" charset="-52"/>
              </a:rPr>
            </a:br>
            <a:r>
              <a:rPr lang="ru-RU" sz="2000" dirty="0">
                <a:latin typeface="Montserrat" panose="00000500000000000000" pitchFamily="2" charset="-52"/>
              </a:rPr>
              <a:t>режим обратной связи по выходу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017784-C58E-449E-9C5B-A8CAAF50B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1355" y="1686559"/>
            <a:ext cx="9702900" cy="4555200"/>
          </a:xfrm>
        </p:spPr>
        <p:txBody>
          <a:bodyPr/>
          <a:lstStyle/>
          <a:p>
            <a:pPr marL="88900" indent="0">
              <a:buNone/>
            </a:pPr>
            <a:r>
              <a:rPr lang="ru-RU" sz="1800" dirty="0">
                <a:latin typeface="Montserrat" panose="00000500000000000000" pitchFamily="2" charset="-52"/>
              </a:rPr>
              <a:t>Математическая запись: </a:t>
            </a:r>
          </a:p>
          <a:p>
            <a:pPr marL="88900" indent="0">
              <a:buNone/>
            </a:pPr>
            <a:r>
              <a:rPr lang="ru-RU" sz="1800" dirty="0">
                <a:latin typeface="Montserrat" panose="00000500000000000000" pitchFamily="2" charset="-52"/>
              </a:rPr>
              <a:t> 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221242D-B90B-45F8-A01F-258965BFA078}"/>
              </a:ext>
            </a:extLst>
          </p:cNvPr>
          <p:cNvSpPr txBox="1">
            <a:spLocks/>
          </p:cNvSpPr>
          <p:nvPr/>
        </p:nvSpPr>
        <p:spPr>
          <a:xfrm>
            <a:off x="11449149" y="6241759"/>
            <a:ext cx="582931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400" dirty="0">
                <a:latin typeface="Montserrat" panose="00000500000000000000" pitchFamily="2" charset="-52"/>
              </a:rPr>
              <a:t>11</a:t>
            </a:r>
            <a:endParaRPr lang="ru-RU" sz="2400" dirty="0">
              <a:latin typeface="Montserrat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FDBE12-F467-4656-875B-7ECF8583C4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13972" y="1819768"/>
            <a:ext cx="1780865" cy="9683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F4051C-11B7-4C21-A5FB-B9096BA0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40" y="1784459"/>
            <a:ext cx="1920727" cy="10268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028019-A135-4707-A8FC-6024CCE26C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07172" y="3073307"/>
            <a:ext cx="9117095" cy="26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5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84B1839-E023-4DBE-BC27-5DCDD7807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5791" y="2446738"/>
            <a:ext cx="9702900" cy="1435510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Изучена основная идея работы блочного шифра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Рассмотрены виды блочных шифров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Ознакомлены с режимами шифрования и принципов их работы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5BBE0B0-6246-4D01-A226-3EBBFAA753F8}"/>
              </a:ext>
            </a:extLst>
          </p:cNvPr>
          <p:cNvSpPr txBox="1">
            <a:spLocks/>
          </p:cNvSpPr>
          <p:nvPr/>
        </p:nvSpPr>
        <p:spPr>
          <a:xfrm>
            <a:off x="1925791" y="1539349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ru-RU" sz="3000" b="1" dirty="0">
                <a:latin typeface="Montserrat" panose="00000500000000000000" pitchFamily="2" charset="-52"/>
              </a:rPr>
              <a:t>Выводы:</a:t>
            </a:r>
            <a:endParaRPr lang="ru-RU" sz="3000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EE0F538-ACFB-4A07-B68A-D0E9D76EE7C2}"/>
              </a:ext>
            </a:extLst>
          </p:cNvPr>
          <p:cNvSpPr txBox="1">
            <a:spLocks/>
          </p:cNvSpPr>
          <p:nvPr/>
        </p:nvSpPr>
        <p:spPr>
          <a:xfrm>
            <a:off x="11449149" y="6241759"/>
            <a:ext cx="582931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400" dirty="0">
                <a:latin typeface="Montserrat" panose="00000500000000000000" pitchFamily="2" charset="-52"/>
              </a:rPr>
              <a:t>1</a:t>
            </a:r>
            <a:r>
              <a:rPr lang="ru-RU" sz="2400" dirty="0">
                <a:latin typeface="Montserrat" panose="00000500000000000000" pitchFamily="2" charset="-5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1544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8F2BA-C136-43A4-9E02-90C3FAE5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740800"/>
            <a:ext cx="7732977" cy="1007700"/>
          </a:xfrm>
        </p:spPr>
        <p:txBody>
          <a:bodyPr/>
          <a:lstStyle/>
          <a:p>
            <a:r>
              <a:rPr lang="ru-RU" sz="2400" b="1" dirty="0">
                <a:latin typeface="Montserrat" panose="00000500000000000000" pitchFamily="2" charset="-52"/>
              </a:rPr>
              <a:t>Список использованных источников: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42ED2D-7914-40CE-B10A-25C0393F5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52800"/>
            <a:ext cx="10615075" cy="2047868"/>
          </a:xfrm>
        </p:spPr>
        <p:txBody>
          <a:bodyPr/>
          <a:lstStyle/>
          <a:p>
            <a:r>
              <a:rPr lang="ru-RU" dirty="0">
                <a:latin typeface="Montserrat" panose="00000500000000000000" pitchFamily="2" charset="-52"/>
              </a:rPr>
              <a:t>Сушко С.А., Практическая </a:t>
            </a:r>
            <a:r>
              <a:rPr lang="ru-RU" dirty="0" err="1">
                <a:latin typeface="Montserrat" panose="00000500000000000000" pitchFamily="2" charset="-52"/>
              </a:rPr>
              <a:t>криптология</a:t>
            </a:r>
            <a:r>
              <a:rPr lang="ru-RU" dirty="0">
                <a:latin typeface="Montserrat" panose="00000500000000000000" pitchFamily="2" charset="-52"/>
              </a:rPr>
              <a:t> – Блочные шрифты</a:t>
            </a:r>
          </a:p>
          <a:p>
            <a:pPr marL="127000" indent="0">
              <a:buNone/>
            </a:pPr>
            <a:r>
              <a:rPr lang="ru-RU" dirty="0">
                <a:latin typeface="Montserrat" panose="00000500000000000000" pitchFamily="2" charset="-52"/>
              </a:rPr>
              <a:t>https://bit.nmu.org.ua/ua/student/metod/cryptology/%D0%BB%D0%B5%D0%BA%D1%86%D0%B8%D1%8F%205.pdf</a:t>
            </a:r>
          </a:p>
          <a:p>
            <a:r>
              <a:rPr lang="ru-RU" dirty="0">
                <a:latin typeface="Montserrat" panose="00000500000000000000" pitchFamily="2" charset="-52"/>
              </a:rPr>
              <a:t>Криптография – Блочные шрифты</a:t>
            </a:r>
          </a:p>
          <a:p>
            <a:pPr marL="127000" indent="0">
              <a:buNone/>
            </a:pPr>
            <a:r>
              <a:rPr lang="ru-RU" dirty="0">
                <a:latin typeface="Montserrat" panose="00000500000000000000" pitchFamily="2" charset="-52"/>
              </a:rPr>
              <a:t>http://kryptography.narod.ru/block.html</a:t>
            </a:r>
          </a:p>
          <a:p>
            <a:r>
              <a:rPr lang="ru-RU" dirty="0" err="1">
                <a:latin typeface="Montserrat" panose="00000500000000000000" pitchFamily="2" charset="-52"/>
              </a:rPr>
              <a:t>CodeNet</a:t>
            </a:r>
            <a:r>
              <a:rPr lang="ru-RU" dirty="0">
                <a:latin typeface="Montserrat" panose="00000500000000000000" pitchFamily="2" charset="-52"/>
              </a:rPr>
              <a:t> – Блочные шрифты</a:t>
            </a:r>
          </a:p>
          <a:p>
            <a:pPr marL="127000" indent="0">
              <a:buNone/>
            </a:pPr>
            <a:r>
              <a:rPr lang="ru-RU" dirty="0">
                <a:latin typeface="Montserrat" panose="00000500000000000000" pitchFamily="2" charset="-52"/>
              </a:rPr>
              <a:t>http://www.codenet.ru/progr/alg/enc/7.php</a:t>
            </a:r>
          </a:p>
          <a:p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BFBD71B-B1CA-4EC1-A7F5-0A8D27773F7F}"/>
              </a:ext>
            </a:extLst>
          </p:cNvPr>
          <p:cNvSpPr txBox="1">
            <a:spLocks/>
          </p:cNvSpPr>
          <p:nvPr/>
        </p:nvSpPr>
        <p:spPr>
          <a:xfrm>
            <a:off x="4162755" y="4896090"/>
            <a:ext cx="4194167" cy="80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Condensed SemiBold"/>
              <a:buNone/>
              <a:defRPr sz="32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Condensed"/>
              <a:buNone/>
              <a:defRPr sz="3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Condensed"/>
              <a:buNone/>
              <a:defRPr sz="3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Condensed"/>
              <a:buNone/>
              <a:defRPr sz="3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Condensed"/>
              <a:buNone/>
              <a:defRPr sz="3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Condensed"/>
              <a:buNone/>
              <a:defRPr sz="3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Condensed"/>
              <a:buNone/>
              <a:defRPr sz="3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Condensed"/>
              <a:buNone/>
              <a:defRPr sz="3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Condensed"/>
              <a:buNone/>
              <a:defRPr sz="3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ru-RU" sz="2400" b="1" dirty="0">
                <a:latin typeface="Montserrat" panose="00000500000000000000" pitchFamily="2" charset="-52"/>
              </a:rPr>
              <a:t>Спасибо за внимание!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F0FD4CA-DF40-47BC-A7B5-D6F78A7FB291}"/>
              </a:ext>
            </a:extLst>
          </p:cNvPr>
          <p:cNvSpPr txBox="1">
            <a:spLocks/>
          </p:cNvSpPr>
          <p:nvPr/>
        </p:nvSpPr>
        <p:spPr>
          <a:xfrm>
            <a:off x="11449149" y="6241759"/>
            <a:ext cx="582931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400" dirty="0">
                <a:latin typeface="Montserrat" panose="00000500000000000000" pitchFamily="2" charset="-52"/>
              </a:rPr>
              <a:t>1</a:t>
            </a:r>
            <a:r>
              <a:rPr lang="ru-RU" sz="2400" dirty="0">
                <a:latin typeface="Montserrat" panose="00000500000000000000" pitchFamily="2" charset="-5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981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8EAF5-0FBE-45AD-BB29-FC7AE532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791" y="1528916"/>
            <a:ext cx="9702900" cy="1161358"/>
          </a:xfrm>
        </p:spPr>
        <p:txBody>
          <a:bodyPr/>
          <a:lstStyle/>
          <a:p>
            <a:r>
              <a:rPr lang="ru-RU" sz="3000" b="1" dirty="0">
                <a:latin typeface="Montserrat" panose="00000500000000000000" pitchFamily="2" charset="-52"/>
              </a:rPr>
              <a:t>Цель: </a:t>
            </a:r>
            <a:r>
              <a:rPr lang="ru-RU" sz="2400" dirty="0">
                <a:latin typeface="Montserrat" panose="00000500000000000000" pitchFamily="2" charset="-52"/>
              </a:rPr>
              <a:t>Ознакомление с понятием блочный шифр, его принципом работы и видами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4B1839-E023-4DBE-BC27-5DCDD7807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5791" y="3893574"/>
            <a:ext cx="9702900" cy="1435510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Изучить основную идею работы блочного шифра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Рассмотреть виды блочных шифров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Ознакомиться с режимами шифрования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5BBE0B0-6246-4D01-A226-3EBBFAA753F8}"/>
              </a:ext>
            </a:extLst>
          </p:cNvPr>
          <p:cNvSpPr txBox="1">
            <a:spLocks/>
          </p:cNvSpPr>
          <p:nvPr/>
        </p:nvSpPr>
        <p:spPr>
          <a:xfrm>
            <a:off x="1925791" y="3252402"/>
            <a:ext cx="9702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ru-RU" sz="3000" b="1" dirty="0">
                <a:latin typeface="Montserrat" panose="00000500000000000000" pitchFamily="2" charset="-52"/>
              </a:rPr>
              <a:t>Задачи:</a:t>
            </a:r>
            <a:endParaRPr lang="ru-RU" sz="3000" dirty="0">
              <a:latin typeface="Montserrat" panose="00000500000000000000" pitchFamily="2" charset="-52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DA645C2-42C3-4210-AB7B-77CDC3C94607}"/>
              </a:ext>
            </a:extLst>
          </p:cNvPr>
          <p:cNvSpPr txBox="1">
            <a:spLocks/>
          </p:cNvSpPr>
          <p:nvPr/>
        </p:nvSpPr>
        <p:spPr>
          <a:xfrm>
            <a:off x="11494771" y="6254332"/>
            <a:ext cx="487680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ru-RU" sz="2400" dirty="0">
                <a:latin typeface="Montserrat" panose="00000500000000000000" pitchFamily="2" charset="-52"/>
              </a:rPr>
              <a:t>2</a:t>
            </a:r>
            <a:endParaRPr lang="ru-RU" sz="1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129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36ADE-DF9B-4317-96F8-86C29F5A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sz="2400" dirty="0">
                <a:latin typeface="Montserrat" panose="00000500000000000000" pitchFamily="2" charset="-52"/>
              </a:rPr>
              <a:t>Современный </a:t>
            </a:r>
            <a:r>
              <a:rPr lang="ru-RU" sz="2400" b="1" dirty="0">
                <a:latin typeface="Montserrat" panose="00000500000000000000" pitchFamily="2" charset="-52"/>
              </a:rPr>
              <a:t>блочный шифр </a:t>
            </a:r>
            <a:r>
              <a:rPr lang="ru-RU" sz="2400" dirty="0">
                <a:latin typeface="Montserrat" panose="00000500000000000000" pitchFamily="2" charset="-52"/>
              </a:rPr>
              <a:t>– это шифр с симметричным ключом, разбивающий перед шифрованием открытый текст на n-битовые блоки и далее шифрующий сообщение блоками, т.е.</a:t>
            </a:r>
            <a:br>
              <a:rPr lang="ru-RU" sz="2400" dirty="0">
                <a:latin typeface="Montserrat" panose="00000500000000000000" pitchFamily="2" charset="-52"/>
              </a:rPr>
            </a:br>
            <a:br>
              <a:rPr lang="ru-RU" sz="2400" dirty="0">
                <a:latin typeface="Montserrat" panose="00000500000000000000" pitchFamily="2" charset="-52"/>
              </a:rPr>
            </a:br>
            <a:br>
              <a:rPr lang="ru-RU" sz="2400" dirty="0">
                <a:latin typeface="Montserrat" panose="00000500000000000000" pitchFamily="2" charset="-52"/>
              </a:rPr>
            </a:br>
            <a:br>
              <a:rPr lang="ru-RU" sz="2400" dirty="0">
                <a:latin typeface="Montserrat" panose="00000500000000000000" pitchFamily="2" charset="-52"/>
              </a:rPr>
            </a:br>
            <a:br>
              <a:rPr lang="ru-RU" sz="2400" dirty="0">
                <a:latin typeface="Montserrat" panose="00000500000000000000" pitchFamily="2" charset="-52"/>
              </a:rPr>
            </a:br>
            <a:r>
              <a:rPr lang="ru-RU" sz="1800" dirty="0">
                <a:latin typeface="Montserrat" panose="00000500000000000000" pitchFamily="2" charset="-52"/>
              </a:rPr>
              <a:t>где x , y – блоки открытого и шифрованного текстов; k – секретный ключ шифра; E , D – функции шифрования и дешифрования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919A39-A2D4-47C3-A300-A1CFBDA72856}"/>
              </a:ext>
            </a:extLst>
          </p:cNvPr>
          <p:cNvPicPr/>
          <p:nvPr/>
        </p:nvPicPr>
        <p:blipFill rotWithShape="1">
          <a:blip r:embed="rId2"/>
          <a:srcRect t="12903" b="1"/>
          <a:stretch/>
        </p:blipFill>
        <p:spPr bwMode="auto">
          <a:xfrm>
            <a:off x="3535925" y="3429000"/>
            <a:ext cx="4795814" cy="7441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67FDFE-A9C7-4CED-869E-BF5DE7895254}"/>
              </a:ext>
            </a:extLst>
          </p:cNvPr>
          <p:cNvSpPr txBox="1">
            <a:spLocks/>
          </p:cNvSpPr>
          <p:nvPr/>
        </p:nvSpPr>
        <p:spPr>
          <a:xfrm>
            <a:off x="11494771" y="6254332"/>
            <a:ext cx="487680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ru-RU" sz="2400" dirty="0">
                <a:latin typeface="Montserrat" panose="00000500000000000000" pitchFamily="2" charset="-52"/>
              </a:rPr>
              <a:t>3</a:t>
            </a:r>
            <a:endParaRPr lang="ru-RU" sz="1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9926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36ADE-DF9B-4317-96F8-86C29F5A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54" y="1036319"/>
            <a:ext cx="8490300" cy="4994755"/>
          </a:xfrm>
        </p:spPr>
        <p:txBody>
          <a:bodyPr anchor="t"/>
          <a:lstStyle/>
          <a:p>
            <a:pPr algn="l"/>
            <a:r>
              <a:rPr lang="ru-RU" sz="2400" dirty="0">
                <a:latin typeface="Montserrat" panose="00000500000000000000" pitchFamily="2" charset="-52"/>
              </a:rPr>
              <a:t>Общая идея шифрования и дешифрования с помощью блочного шифра:</a:t>
            </a:r>
            <a:endParaRPr lang="ru-RU" sz="1800" dirty="0">
              <a:latin typeface="Montserrat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67FDFE-A9C7-4CED-869E-BF5DE7895254}"/>
              </a:ext>
            </a:extLst>
          </p:cNvPr>
          <p:cNvSpPr txBox="1">
            <a:spLocks/>
          </p:cNvSpPr>
          <p:nvPr/>
        </p:nvSpPr>
        <p:spPr>
          <a:xfrm>
            <a:off x="11494771" y="6254332"/>
            <a:ext cx="487680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ru-RU" sz="2400" dirty="0">
                <a:latin typeface="Montserrat" panose="00000500000000000000" pitchFamily="2" charset="-52"/>
              </a:rPr>
              <a:t>4</a:t>
            </a:r>
            <a:endParaRPr lang="ru-RU" sz="18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7539B-88C1-4726-8F85-852A059CE5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28360" y="2282190"/>
            <a:ext cx="7535280" cy="31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36ADE-DF9B-4317-96F8-86C29F5A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54" y="1521040"/>
            <a:ext cx="8490300" cy="619761"/>
          </a:xfrm>
        </p:spPr>
        <p:txBody>
          <a:bodyPr anchor="t"/>
          <a:lstStyle/>
          <a:p>
            <a:pPr algn="l"/>
            <a:r>
              <a:rPr lang="ru-RU" sz="2400" b="1" dirty="0">
                <a:latin typeface="Montserrat" panose="00000500000000000000" pitchFamily="2" charset="-52"/>
              </a:rPr>
              <a:t>Блочные шифры бывают двух основных видов:</a:t>
            </a:r>
            <a:br>
              <a:rPr lang="ru-RU" sz="2400" b="1" dirty="0">
                <a:latin typeface="Montserrat" panose="00000500000000000000" pitchFamily="2" charset="-52"/>
              </a:rPr>
            </a:br>
            <a:endParaRPr lang="ru-RU" sz="1800" b="1" dirty="0">
              <a:latin typeface="Montserrat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67FDFE-A9C7-4CED-869E-BF5DE7895254}"/>
              </a:ext>
            </a:extLst>
          </p:cNvPr>
          <p:cNvSpPr txBox="1">
            <a:spLocks/>
          </p:cNvSpPr>
          <p:nvPr/>
        </p:nvSpPr>
        <p:spPr>
          <a:xfrm>
            <a:off x="11494771" y="6254332"/>
            <a:ext cx="487680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ru-RU" sz="2400" dirty="0">
                <a:latin typeface="Montserrat" panose="00000500000000000000" pitchFamily="2" charset="-52"/>
              </a:rPr>
              <a:t>5</a:t>
            </a:r>
            <a:endParaRPr lang="ru-RU" sz="1800" dirty="0">
              <a:latin typeface="Montserrat" panose="00000500000000000000" pitchFamily="2" charset="-52"/>
            </a:endParaRP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D29AB3BA-6D6D-428F-81F2-7F67BF581C75}"/>
              </a:ext>
            </a:extLst>
          </p:cNvPr>
          <p:cNvSpPr txBox="1">
            <a:spLocks/>
          </p:cNvSpPr>
          <p:nvPr/>
        </p:nvSpPr>
        <p:spPr>
          <a:xfrm>
            <a:off x="1886854" y="2140801"/>
            <a:ext cx="9702900" cy="12801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" panose="00000500000000000000" pitchFamily="2" charset="-52"/>
                <a:ea typeface="Montserrat" panose="00000500000000000000" pitchFamily="2" charset="-52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шифры перестановки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transposition, permutation, P-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блоки)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шифры замены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(подстановки,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substitution, S-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блоки)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Symbol" panose="05050102010706020507" pitchFamily="18" charset="2"/>
              <a:buChar char=""/>
            </a:pPr>
            <a:endParaRPr lang="ru-RU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Symbol" panose="05050102010706020507" pitchFamily="18" charset="2"/>
              <a:buChar char=""/>
            </a:pP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7FA258F-7EC2-46F6-A32F-38945EFC5BDF}"/>
              </a:ext>
            </a:extLst>
          </p:cNvPr>
          <p:cNvSpPr txBox="1">
            <a:spLocks/>
          </p:cNvSpPr>
          <p:nvPr/>
        </p:nvSpPr>
        <p:spPr>
          <a:xfrm>
            <a:off x="1886854" y="3736759"/>
            <a:ext cx="8490300" cy="258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l"/>
            <a:r>
              <a:rPr lang="ru-RU" sz="2000" b="1" dirty="0">
                <a:latin typeface="Montserrat" panose="00000500000000000000" pitchFamily="2" charset="-52"/>
              </a:rPr>
              <a:t>Шифры перестановок </a:t>
            </a:r>
            <a:r>
              <a:rPr lang="ru-RU" sz="2000" dirty="0">
                <a:latin typeface="Montserrat" panose="00000500000000000000" pitchFamily="2" charset="-52"/>
              </a:rPr>
              <a:t>переставляют элементы открытых данных (биты, буквы, символы) в некотором новом порядке. </a:t>
            </a:r>
          </a:p>
          <a:p>
            <a:pPr algn="l"/>
            <a:endParaRPr lang="ru-RU" sz="2000" dirty="0">
              <a:latin typeface="Montserrat" panose="00000500000000000000" pitchFamily="2" charset="-52"/>
            </a:endParaRPr>
          </a:p>
          <a:p>
            <a:pPr algn="l"/>
            <a:r>
              <a:rPr lang="ru-RU" sz="2000" b="1" dirty="0">
                <a:latin typeface="Montserrat" panose="00000500000000000000" pitchFamily="2" charset="-52"/>
              </a:rPr>
              <a:t>Шифры замены </a:t>
            </a:r>
            <a:r>
              <a:rPr lang="ru-RU" sz="2000" dirty="0">
                <a:latin typeface="Montserrat" panose="00000500000000000000" pitchFamily="2" charset="-52"/>
              </a:rPr>
              <a:t>заменяют элементы открытых данных на другие элементы по определенному правилу. </a:t>
            </a:r>
          </a:p>
        </p:txBody>
      </p:sp>
    </p:spTree>
    <p:extLst>
      <p:ext uri="{BB962C8B-B14F-4D97-AF65-F5344CB8AC3E}">
        <p14:creationId xmlns:p14="http://schemas.microsoft.com/office/powerpoint/2010/main" val="420207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36ADE-DF9B-4317-96F8-86C29F5A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54" y="1221320"/>
            <a:ext cx="8490300" cy="619761"/>
          </a:xfrm>
        </p:spPr>
        <p:txBody>
          <a:bodyPr anchor="t"/>
          <a:lstStyle/>
          <a:p>
            <a:pPr algn="l"/>
            <a:r>
              <a:rPr lang="ru-RU" sz="2400" b="1" dirty="0">
                <a:latin typeface="Montserrat" panose="00000500000000000000" pitchFamily="2" charset="-52"/>
              </a:rPr>
              <a:t>Шифры замены делятся на две группы:</a:t>
            </a:r>
            <a:br>
              <a:rPr lang="ru-RU" sz="2400" b="1" dirty="0">
                <a:latin typeface="Montserrat" panose="00000500000000000000" pitchFamily="2" charset="-52"/>
              </a:rPr>
            </a:br>
            <a:endParaRPr lang="ru-RU" sz="1800" b="1" dirty="0">
              <a:latin typeface="Montserrat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67FDFE-A9C7-4CED-869E-BF5DE7895254}"/>
              </a:ext>
            </a:extLst>
          </p:cNvPr>
          <p:cNvSpPr txBox="1">
            <a:spLocks/>
          </p:cNvSpPr>
          <p:nvPr/>
        </p:nvSpPr>
        <p:spPr>
          <a:xfrm>
            <a:off x="11494771" y="6254332"/>
            <a:ext cx="487680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ru-RU" sz="2400" dirty="0">
                <a:latin typeface="Montserrat" panose="00000500000000000000" pitchFamily="2" charset="-52"/>
              </a:rPr>
              <a:t>6</a:t>
            </a:r>
            <a:endParaRPr lang="ru-RU" sz="1800" dirty="0">
              <a:latin typeface="Montserrat" panose="00000500000000000000" pitchFamily="2" charset="-52"/>
            </a:endParaRP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D29AB3BA-6D6D-428F-81F2-7F67BF581C75}"/>
              </a:ext>
            </a:extLst>
          </p:cNvPr>
          <p:cNvSpPr txBox="1">
            <a:spLocks/>
          </p:cNvSpPr>
          <p:nvPr/>
        </p:nvSpPr>
        <p:spPr>
          <a:xfrm>
            <a:off x="1886854" y="1841081"/>
            <a:ext cx="9702900" cy="12801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Montserrat" panose="00000500000000000000" pitchFamily="2" charset="-52"/>
                <a:ea typeface="Montserrat" panose="00000500000000000000" pitchFamily="2" charset="-52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ru-RU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моноалфавитные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(код Цезаря)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ru-RU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полиалфавитные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(шифр </a:t>
            </a:r>
            <a:r>
              <a:rPr lang="ru-RU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Видженера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, цилиндр Джефферсона, диск </a:t>
            </a:r>
            <a:r>
              <a:rPr lang="ru-RU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Уэтстоуна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Enigma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Symbol" panose="05050102010706020507" pitchFamily="18" charset="2"/>
              <a:buChar char=""/>
            </a:pPr>
            <a:endParaRPr lang="ru-RU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Symbol" panose="05050102010706020507" pitchFamily="18" charset="2"/>
              <a:buChar char=""/>
            </a:pP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7FA258F-7EC2-46F6-A32F-38945EFC5BDF}"/>
              </a:ext>
            </a:extLst>
          </p:cNvPr>
          <p:cNvSpPr txBox="1">
            <a:spLocks/>
          </p:cNvSpPr>
          <p:nvPr/>
        </p:nvSpPr>
        <p:spPr>
          <a:xfrm>
            <a:off x="1886854" y="3736759"/>
            <a:ext cx="8490300" cy="258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l"/>
            <a:r>
              <a:rPr lang="ru-RU" sz="2000" b="1" dirty="0">
                <a:latin typeface="Montserrat" panose="00000500000000000000" pitchFamily="2" charset="-52"/>
              </a:rPr>
              <a:t>В </a:t>
            </a:r>
            <a:r>
              <a:rPr lang="ru-RU" sz="2000" b="1" dirty="0" err="1">
                <a:latin typeface="Montserrat" panose="00000500000000000000" pitchFamily="2" charset="-52"/>
              </a:rPr>
              <a:t>моноалфавитных</a:t>
            </a:r>
            <a:r>
              <a:rPr lang="ru-RU" sz="2000" b="1" dirty="0">
                <a:latin typeface="Montserrat" panose="00000500000000000000" pitchFamily="2" charset="-52"/>
              </a:rPr>
              <a:t> </a:t>
            </a:r>
            <a:r>
              <a:rPr lang="ru-RU" sz="2000" dirty="0">
                <a:latin typeface="Montserrat" panose="00000500000000000000" pitchFamily="2" charset="-52"/>
              </a:rPr>
              <a:t>шифрах замены буква исходного текста заменяется на другую, заранее определенную букву. </a:t>
            </a:r>
          </a:p>
          <a:p>
            <a:pPr algn="l"/>
            <a:endParaRPr lang="ru-RU" sz="2000" dirty="0">
              <a:latin typeface="Montserrat" panose="00000500000000000000" pitchFamily="2" charset="-52"/>
            </a:endParaRPr>
          </a:p>
          <a:p>
            <a:pPr algn="l"/>
            <a:r>
              <a:rPr lang="ru-RU" sz="2000" b="1" dirty="0">
                <a:latin typeface="Montserrat" panose="00000500000000000000" pitchFamily="2" charset="-52"/>
              </a:rPr>
              <a:t>В </a:t>
            </a:r>
            <a:r>
              <a:rPr lang="ru-RU" sz="2000" b="1" dirty="0" err="1">
                <a:latin typeface="Montserrat" panose="00000500000000000000" pitchFamily="2" charset="-52"/>
              </a:rPr>
              <a:t>полиалфавитных</a:t>
            </a:r>
            <a:r>
              <a:rPr lang="ru-RU" sz="2000" b="1" dirty="0">
                <a:latin typeface="Montserrat" panose="00000500000000000000" pitchFamily="2" charset="-52"/>
              </a:rPr>
              <a:t> </a:t>
            </a:r>
            <a:r>
              <a:rPr lang="ru-RU" sz="2000" dirty="0">
                <a:latin typeface="Montserrat" panose="00000500000000000000" pitchFamily="2" charset="-52"/>
              </a:rPr>
              <a:t>подстановках для замены некоторого символа исходного сообщения в каждом случае его появления последовательно используются различные символы из некоторого набора. </a:t>
            </a:r>
          </a:p>
        </p:txBody>
      </p:sp>
    </p:spTree>
    <p:extLst>
      <p:ext uri="{BB962C8B-B14F-4D97-AF65-F5344CB8AC3E}">
        <p14:creationId xmlns:p14="http://schemas.microsoft.com/office/powerpoint/2010/main" val="236707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E03E8-8DE6-46CB-90F3-4B871641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955" y="1086135"/>
            <a:ext cx="9702900" cy="763500"/>
          </a:xfrm>
        </p:spPr>
        <p:txBody>
          <a:bodyPr/>
          <a:lstStyle/>
          <a:p>
            <a:r>
              <a:rPr lang="ru-RU" b="1" dirty="0">
                <a:latin typeface="Montserrat" panose="00000500000000000000" pitchFamily="2" charset="-52"/>
              </a:rPr>
              <a:t>Режимы шифрования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017784-C58E-449E-9C5B-A8CAAF50B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2955" y="2029399"/>
            <a:ext cx="9702900" cy="4555200"/>
          </a:xfrm>
        </p:spPr>
        <p:txBody>
          <a:bodyPr/>
          <a:lstStyle/>
          <a:p>
            <a:pPr marL="88900" indent="0">
              <a:buNone/>
            </a:pPr>
            <a:r>
              <a:rPr lang="ru-RU" sz="2000" dirty="0">
                <a:latin typeface="Montserrat" panose="00000500000000000000" pitchFamily="2" charset="-52"/>
              </a:rPr>
              <a:t>Режим шифрования – метод применения блочного шифра, позволяющий преобразовать последовательность блоков открытых данных в последовательность блоков зашифрованных данных</a:t>
            </a:r>
          </a:p>
          <a:p>
            <a:pPr marL="88900" indent="0">
              <a:buNone/>
            </a:pPr>
            <a:endParaRPr lang="ru-RU" sz="2000" dirty="0">
              <a:latin typeface="Montserrat" panose="00000500000000000000" pitchFamily="2" charset="-52"/>
            </a:endParaRPr>
          </a:p>
          <a:p>
            <a:pPr marL="88900" indent="0">
              <a:buNone/>
            </a:pPr>
            <a:r>
              <a:rPr lang="ru-RU" sz="2000" dirty="0">
                <a:latin typeface="Montserrat" panose="00000500000000000000" pitchFamily="2" charset="-52"/>
              </a:rPr>
              <a:t>Обычно режимы шифрования используются для модификации процесса шифрования так, чтобы результат шифрования каждого блока был уникальным вне зависимости от шифруемых данных и не позволял сделать какие-либо выводы об их структуре. 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221242D-B90B-45F8-A01F-258965BFA078}"/>
              </a:ext>
            </a:extLst>
          </p:cNvPr>
          <p:cNvSpPr txBox="1">
            <a:spLocks/>
          </p:cNvSpPr>
          <p:nvPr/>
        </p:nvSpPr>
        <p:spPr>
          <a:xfrm>
            <a:off x="11494771" y="6254332"/>
            <a:ext cx="487680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ru-RU" sz="2400" dirty="0">
                <a:latin typeface="Montserrat" panose="00000500000000000000" pitchFamily="2" charset="-52"/>
              </a:rPr>
              <a:t>7</a:t>
            </a:r>
            <a:endParaRPr lang="ru-RU" sz="1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292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E03E8-8DE6-46CB-90F3-4B871641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955" y="547654"/>
            <a:ext cx="9702900" cy="1088105"/>
          </a:xfrm>
        </p:spPr>
        <p:txBody>
          <a:bodyPr/>
          <a:lstStyle/>
          <a:p>
            <a:r>
              <a:rPr lang="ru-RU" sz="3200" b="1" dirty="0">
                <a:latin typeface="Montserrat" panose="00000500000000000000" pitchFamily="2" charset="-52"/>
              </a:rPr>
              <a:t>Electronic </a:t>
            </a:r>
            <a:r>
              <a:rPr lang="ru-RU" sz="3200" b="1" dirty="0" err="1">
                <a:latin typeface="Montserrat" panose="00000500000000000000" pitchFamily="2" charset="-52"/>
              </a:rPr>
              <a:t>Codebook</a:t>
            </a:r>
            <a:r>
              <a:rPr lang="ru-RU" sz="3200" b="1" dirty="0">
                <a:latin typeface="Montserrat" panose="00000500000000000000" pitchFamily="2" charset="-52"/>
              </a:rPr>
              <a:t> (ECB)</a:t>
            </a:r>
            <a:br>
              <a:rPr lang="ru-RU" sz="3200" b="1" dirty="0">
                <a:latin typeface="Montserrat" panose="00000500000000000000" pitchFamily="2" charset="-52"/>
              </a:rPr>
            </a:br>
            <a:r>
              <a:rPr lang="ru-RU" sz="2000" dirty="0">
                <a:latin typeface="Montserrat" panose="00000500000000000000" pitchFamily="2" charset="-52"/>
              </a:rPr>
              <a:t>режим простой замены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0017784-C58E-449E-9C5B-A8CAAF50B4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1355" y="1686559"/>
                <a:ext cx="9702900" cy="4555200"/>
              </a:xfrm>
            </p:spPr>
            <p:txBody>
              <a:bodyPr/>
              <a:lstStyle/>
              <a:p>
                <a:pPr marL="88900" indent="0">
                  <a:buNone/>
                </a:pPr>
                <a:r>
                  <a:rPr lang="ru-RU" sz="1800" dirty="0">
                    <a:latin typeface="Montserrat" panose="00000500000000000000" pitchFamily="2" charset="-52"/>
                  </a:rPr>
                  <a:t>Зашифрование может быть описано следующим образом:</a:t>
                </a:r>
              </a:p>
              <a:p>
                <a:pPr marL="88900" indent="0">
                  <a:buNone/>
                </a:pPr>
                <a:r>
                  <a:rPr lang="ru-RU" sz="1800" dirty="0" err="1">
                    <a:latin typeface="Montserrat" panose="00000500000000000000" pitchFamily="2" charset="-52"/>
                  </a:rPr>
                  <a:t>Ci</a:t>
                </a:r>
                <a:r>
                  <a:rPr lang="ru-RU" sz="1800" dirty="0">
                    <a:latin typeface="Montserrat" panose="00000500000000000000" pitchFamily="2" charset="-52"/>
                  </a:rPr>
                  <a:t> = F(</a:t>
                </a:r>
                <a:r>
                  <a:rPr lang="ru-RU" sz="1800" dirty="0" err="1">
                    <a:latin typeface="Montserrat" panose="00000500000000000000" pitchFamily="2" charset="-52"/>
                  </a:rPr>
                  <a:t>Pi</a:t>
                </a:r>
                <a:r>
                  <a:rPr lang="ru-RU" sz="1800" dirty="0">
                    <a:latin typeface="Montserrat" panose="00000500000000000000" pitchFamily="2" charset="-52"/>
                  </a:rPr>
                  <a:t>) для любых i от 1 до N.</a:t>
                </a:r>
              </a:p>
              <a:p>
                <a:pPr marL="88900" indent="0">
                  <a:buNone/>
                </a:pPr>
                <a:r>
                  <a:rPr lang="ru-RU" sz="1800" dirty="0">
                    <a:latin typeface="Montserrat" panose="00000500000000000000" pitchFamily="2" charset="-52"/>
                  </a:rPr>
                  <a:t>Здесь </a:t>
                </a:r>
                <a:r>
                  <a:rPr lang="ru-RU" sz="1800" dirty="0" err="1">
                    <a:latin typeface="Montserrat" panose="00000500000000000000" pitchFamily="2" charset="-52"/>
                  </a:rPr>
                  <a:t>Ci</a:t>
                </a:r>
                <a:r>
                  <a:rPr lang="ru-RU" sz="1800" dirty="0">
                    <a:latin typeface="Montserrat" panose="00000500000000000000" pitchFamily="2" charset="-52"/>
                  </a:rPr>
                  <a:t> и </a:t>
                </a:r>
                <a:r>
                  <a:rPr lang="ru-RU" sz="1800" dirty="0" err="1">
                    <a:latin typeface="Montserrat" panose="00000500000000000000" pitchFamily="2" charset="-52"/>
                  </a:rPr>
                  <a:t>Pi</a:t>
                </a:r>
                <a:r>
                  <a:rPr lang="ru-RU" sz="1800" dirty="0">
                    <a:latin typeface="Montserrat" panose="00000500000000000000" pitchFamily="2" charset="-52"/>
                  </a:rPr>
                  <a:t> – блоки зашифрованного и открытого текстов соответственно, а F – функция блочного шифрования. Расшифровка по той же схеме. </a:t>
                </a:r>
              </a:p>
              <a:p>
                <a:pPr marL="88900" indent="0">
                  <a:buNone/>
                </a:pPr>
                <a:r>
                  <a:rPr lang="ru-RU" sz="1800" dirty="0">
                    <a:latin typeface="Montserrat" panose="00000500000000000000" pitchFamily="2" charset="-52"/>
                  </a:rPr>
                  <a:t>То есть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 panose="02040503050406030204" pitchFamily="18" charset="0"/>
                      </a:rPr>
                      <m:t>𝑃𝑖</m:t>
                    </m:r>
                    <m:r>
                      <a:rPr lang="ru-RU" sz="1800" i="1" dirty="0" smtClean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18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1800" i="1" dirty="0" err="1" smtClean="0">
                        <a:latin typeface="Cambria Math" panose="02040503050406030204" pitchFamily="18" charset="0"/>
                      </a:rPr>
                      <m:t>𝐶𝑖</m:t>
                    </m:r>
                    <m:r>
                      <a:rPr lang="ru-RU" sz="18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ru-RU" sz="1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0017784-C58E-449E-9C5B-A8CAAF50B4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1355" y="1686559"/>
                <a:ext cx="9702900" cy="4555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221242D-B90B-45F8-A01F-258965BFA078}"/>
              </a:ext>
            </a:extLst>
          </p:cNvPr>
          <p:cNvSpPr txBox="1">
            <a:spLocks/>
          </p:cNvSpPr>
          <p:nvPr/>
        </p:nvSpPr>
        <p:spPr>
          <a:xfrm>
            <a:off x="11494771" y="6254332"/>
            <a:ext cx="487680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ru-RU" sz="2400" dirty="0">
                <a:latin typeface="Montserrat" panose="00000500000000000000" pitchFamily="2" charset="-52"/>
              </a:rPr>
              <a:t>8</a:t>
            </a:r>
            <a:endParaRPr lang="ru-RU" sz="18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34759D-132E-40D0-95C0-82494ACA44B8}"/>
              </a:ext>
            </a:extLst>
          </p:cNvPr>
          <p:cNvPicPr/>
          <p:nvPr/>
        </p:nvPicPr>
        <p:blipFill rotWithShape="1">
          <a:blip r:embed="rId3"/>
          <a:srcRect l="2304" t="7076" r="2151" b="6132"/>
          <a:stretch/>
        </p:blipFill>
        <p:spPr bwMode="auto">
          <a:xfrm>
            <a:off x="2192020" y="3629785"/>
            <a:ext cx="8150860" cy="24111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359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E03E8-8DE6-46CB-90F3-4B871641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955" y="547654"/>
            <a:ext cx="9702900" cy="1088105"/>
          </a:xfrm>
        </p:spPr>
        <p:txBody>
          <a:bodyPr/>
          <a:lstStyle/>
          <a:p>
            <a:r>
              <a:rPr lang="en-US" sz="3200" b="1" dirty="0">
                <a:latin typeface="Montserrat" panose="00000500000000000000" pitchFamily="2" charset="-52"/>
              </a:rPr>
              <a:t>Cipher Block Chaining (CBC) </a:t>
            </a:r>
            <a:br>
              <a:rPr lang="ru-RU" sz="3200" b="1" dirty="0">
                <a:latin typeface="Montserrat" panose="00000500000000000000" pitchFamily="2" charset="-52"/>
              </a:rPr>
            </a:br>
            <a:r>
              <a:rPr lang="ru-RU" sz="2000" dirty="0">
                <a:latin typeface="Montserrat" panose="00000500000000000000" pitchFamily="2" charset="-52"/>
              </a:rPr>
              <a:t>режим сцепления блоков </a:t>
            </a:r>
            <a:r>
              <a:rPr lang="ru-RU" sz="2000" dirty="0" err="1">
                <a:latin typeface="Montserrat" panose="00000500000000000000" pitchFamily="2" charset="-52"/>
              </a:rPr>
              <a:t>шифртекста</a:t>
            </a:r>
            <a:endParaRPr lang="ru-RU" sz="2000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0017784-C58E-449E-9C5B-A8CAAF50B4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1355" y="1686559"/>
                <a:ext cx="9702900" cy="4555200"/>
              </a:xfrm>
            </p:spPr>
            <p:txBody>
              <a:bodyPr/>
              <a:lstStyle/>
              <a:p>
                <a:pPr marL="88900" indent="0">
                  <a:buNone/>
                </a:pPr>
                <a:r>
                  <a:rPr lang="ru-RU" sz="1800" dirty="0">
                    <a:latin typeface="Montserrat" panose="00000500000000000000" pitchFamily="2" charset="-52"/>
                  </a:rPr>
                  <a:t>Математическая запись: </a:t>
                </a:r>
              </a:p>
              <a:p>
                <a:pPr marL="88900" indent="0">
                  <a:buNone/>
                </a:pPr>
                <a:r>
                  <a:rPr lang="ru-RU" sz="1800" dirty="0">
                    <a:latin typeface="Montserrat" panose="00000500000000000000" pitchFamily="2" charset="-52"/>
                  </a:rPr>
                  <a:t> </a:t>
                </a:r>
              </a:p>
              <a:p>
                <a:pPr marL="88900" indent="0">
                  <a:buNone/>
                </a:pPr>
                <a:r>
                  <a:rPr lang="ru-RU" sz="1800" dirty="0">
                    <a:latin typeface="Montserrat" panose="00000500000000000000" pitchFamily="2" charset="-52"/>
                  </a:rPr>
                  <a:t> </a:t>
                </a:r>
              </a:p>
              <a:p>
                <a:pPr marL="88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𝐼𝑉</m:t>
                      </m:r>
                    </m:oMath>
                  </m:oMathPara>
                </a14:m>
                <a:endParaRPr lang="en-US" sz="1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0017784-C58E-449E-9C5B-A8CAAF50B4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1355" y="1686559"/>
                <a:ext cx="9702900" cy="4555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221242D-B90B-45F8-A01F-258965BFA078}"/>
              </a:ext>
            </a:extLst>
          </p:cNvPr>
          <p:cNvSpPr txBox="1">
            <a:spLocks/>
          </p:cNvSpPr>
          <p:nvPr/>
        </p:nvSpPr>
        <p:spPr>
          <a:xfrm>
            <a:off x="11494771" y="6254332"/>
            <a:ext cx="487680" cy="45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rlow Condensed SemiBold"/>
              <a:buNone/>
              <a:defRPr sz="6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Roboto Condensed"/>
              <a:buNone/>
              <a:defRPr sz="6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400" dirty="0">
                <a:latin typeface="Montserrat" panose="00000500000000000000" pitchFamily="2" charset="-52"/>
              </a:rPr>
              <a:t>9</a:t>
            </a:r>
            <a:endParaRPr lang="ru-RU" sz="1800" dirty="0"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F3A9D1-5648-4B0A-AC5F-13574361CC8F}"/>
              </a:ext>
            </a:extLst>
          </p:cNvPr>
          <p:cNvPicPr/>
          <p:nvPr/>
        </p:nvPicPr>
        <p:blipFill rotWithShape="1">
          <a:blip r:embed="rId3"/>
          <a:srcRect l="10506" t="20895" r="9059" b="19403"/>
          <a:stretch/>
        </p:blipFill>
        <p:spPr bwMode="auto">
          <a:xfrm>
            <a:off x="2151380" y="2265800"/>
            <a:ext cx="2213218" cy="3987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6F4E25-23D5-4351-A9D0-A0DCFB89205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94259" y="2265801"/>
            <a:ext cx="2198386" cy="3987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E8ABA7-9890-444E-B355-CDBE33861CD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52955" y="3243819"/>
            <a:ext cx="8415020" cy="298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8420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7F7F7"/>
      </a:lt1>
      <a:dk2>
        <a:srgbClr val="171717"/>
      </a:dk2>
      <a:lt2>
        <a:srgbClr val="EEEEEE"/>
      </a:lt2>
      <a:accent1>
        <a:srgbClr val="000000"/>
      </a:accent1>
      <a:accent2>
        <a:srgbClr val="F7D101"/>
      </a:accent2>
      <a:accent3>
        <a:srgbClr val="D0CECE"/>
      </a:accent3>
      <a:accent4>
        <a:srgbClr val="E0BE01"/>
      </a:accent4>
      <a:accent5>
        <a:srgbClr val="434343"/>
      </a:accent5>
      <a:accent6>
        <a:srgbClr val="999999"/>
      </a:accent6>
      <a:hlink>
        <a:srgbClr val="F1C232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Taxi · SlidesMania</Template>
  <TotalTime>273</TotalTime>
  <Words>531</Words>
  <Application>Microsoft Office PowerPoint</Application>
  <PresentationFormat>Широкоэкранный</PresentationFormat>
  <Paragraphs>68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6" baseType="lpstr">
      <vt:lpstr>Roboto Condensed</vt:lpstr>
      <vt:lpstr>Symbol</vt:lpstr>
      <vt:lpstr>Trirong</vt:lpstr>
      <vt:lpstr>Barlow Condensed</vt:lpstr>
      <vt:lpstr>Cambria Math</vt:lpstr>
      <vt:lpstr>Montserrat</vt:lpstr>
      <vt:lpstr>Calibri</vt:lpstr>
      <vt:lpstr>Arial</vt:lpstr>
      <vt:lpstr>Merriweather</vt:lpstr>
      <vt:lpstr>Homemade Apple</vt:lpstr>
      <vt:lpstr>Poppins</vt:lpstr>
      <vt:lpstr>Barlow Condensed SemiBold</vt:lpstr>
      <vt:lpstr>SlidesMania</vt:lpstr>
      <vt:lpstr>Блочные шифры</vt:lpstr>
      <vt:lpstr>Цель: Ознакомление с понятием блочный шифр, его принципом работы и видами</vt:lpstr>
      <vt:lpstr>Современный блочный шифр – это шифр с симметричным ключом, разбивающий перед шифрованием открытый текст на n-битовые блоки и далее шифрующий сообщение блоками, т.е.     где x , y – блоки открытого и шифрованного текстов; k – секретный ключ шифра; E , D – функции шифрования и дешифрования </vt:lpstr>
      <vt:lpstr>Общая идея шифрования и дешифрования с помощью блочного шифра:</vt:lpstr>
      <vt:lpstr>Блочные шифры бывают двух основных видов: </vt:lpstr>
      <vt:lpstr>Шифры замены делятся на две группы: </vt:lpstr>
      <vt:lpstr>Режимы шифрования</vt:lpstr>
      <vt:lpstr>Electronic Codebook (ECB) режим простой замены</vt:lpstr>
      <vt:lpstr>Cipher Block Chaining (CBC)  режим сцепления блоков шифртекста</vt:lpstr>
      <vt:lpstr>Cipher Feedback (CFB)  режим обратной связи по шифртексту</vt:lpstr>
      <vt:lpstr>Output Feedback (OFB)  режим обратной связи по выходу</vt:lpstr>
      <vt:lpstr>Презентация PowerPoint</vt:lpstr>
      <vt:lpstr>Список использованных источников: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Lera</dc:creator>
  <cp:lastModifiedBy>Lera</cp:lastModifiedBy>
  <cp:revision>13</cp:revision>
  <dcterms:created xsi:type="dcterms:W3CDTF">2022-09-23T19:14:00Z</dcterms:created>
  <dcterms:modified xsi:type="dcterms:W3CDTF">2022-09-26T10:55:28Z</dcterms:modified>
</cp:coreProperties>
</file>